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7"/>
  </p:notesMasterIdLst>
  <p:sldIdLst>
    <p:sldId id="324" r:id="rId4"/>
    <p:sldId id="325" r:id="rId5"/>
    <p:sldId id="311" r:id="rId6"/>
    <p:sldId id="306" r:id="rId7"/>
    <p:sldId id="307" r:id="rId8"/>
    <p:sldId id="321" r:id="rId9"/>
    <p:sldId id="319" r:id="rId10"/>
    <p:sldId id="320" r:id="rId11"/>
    <p:sldId id="326" r:id="rId12"/>
    <p:sldId id="327" r:id="rId13"/>
    <p:sldId id="328" r:id="rId14"/>
    <p:sldId id="329" r:id="rId15"/>
    <p:sldId id="330" r:id="rId1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C00000"/>
    <a:srgbClr val="FF99FF"/>
    <a:srgbClr val="FFCCFF"/>
    <a:srgbClr val="CC99FF"/>
    <a:srgbClr val="FA0000"/>
    <a:srgbClr val="FF5757"/>
    <a:srgbClr val="FF3737"/>
    <a:srgbClr val="EDF58B"/>
    <a:srgbClr val="DBE6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48" autoAdjust="0"/>
    <p:restoredTop sz="94660"/>
  </p:normalViewPr>
  <p:slideViewPr>
    <p:cSldViewPr>
      <p:cViewPr>
        <p:scale>
          <a:sx n="100" d="100"/>
          <a:sy n="100" d="100"/>
        </p:scale>
        <p:origin x="-798" y="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363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363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7"/>
            <a:ext cx="5486400" cy="4476273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3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6"/>
            <a:ext cx="2971800" cy="497363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97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2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4C777-D3C6-4822-B72A-90988A8933A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241D-BF29-485A-9AB8-EA75CDBF4F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09789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128EE-57F0-4DE4-BC1C-B3085FACE2B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CBC3-7457-4C0F-B76F-C1DD2B9B56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855768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3073-F456-46E3-89DB-854FFCF0197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D6E05-A900-4547-8C8A-643FAC830FE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8235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0D52A-A997-47FD-BEDB-8C10B107F0E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347F4-E132-4FAE-8AAD-ED86175A39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96228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ECA74-A51D-425E-864E-CAABA8953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FB49-96A2-41DB-AFFB-34A9DBCDC6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95186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38C5E-6C76-4029-B783-B51827A7489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Эффективное управление временем и ресурсами.                                                                                            </a:t>
            </a:r>
            <a:fld id="{FABF669B-5C6A-4BDE-A80E-886F47FC78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22378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28D54-D95F-4517-895D-18EA46E82D0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32FD-EC13-4C48-B10E-58F41A69AB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0480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43621-A1BB-446F-AA30-AA3AA690A1B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6F6B4-AF8F-4764-8979-D2E8975F3A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3854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A2D08-CE9F-4A14-9908-8CEAB5AFFDF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FDAA6-9156-4535-A1AE-2F67796018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2281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68959-66CD-4A9E-9893-E9631BD135E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3876-1426-49AC-8F28-FD2AFE70DE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76925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B35C5-1DF9-494C-BEDE-52F41B3AED8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DF4F4-FCAF-4440-B2DE-87DF5EE2D5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11143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4C777-D3C6-4822-B72A-90988A8933A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241D-BF29-485A-9AB8-EA75CDBF4F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276157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128EE-57F0-4DE4-BC1C-B3085FACE2B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3CBC3-7457-4C0F-B76F-C1DD2B9B56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27179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3073-F456-46E3-89DB-854FFCF0197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D6E05-A900-4547-8C8A-643FAC830FE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1926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0D52A-A997-47FD-BEDB-8C10B107F0E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347F4-E132-4FAE-8AAD-ED86175A39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89929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ECA74-A51D-425E-864E-CAABA89535A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FB49-96A2-41DB-AFFB-34A9DBCDC6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5437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38C5E-6C76-4029-B783-B51827A7489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Эффективное управление временем и ресурсами.                                                                                            </a:t>
            </a:r>
            <a:fld id="{FABF669B-5C6A-4BDE-A80E-886F47FC78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3085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28D54-D95F-4517-895D-18EA46E82D0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32FD-EC13-4C48-B10E-58F41A69AB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9102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43621-A1BB-446F-AA30-AA3AA690A1B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6F6B4-AF8F-4764-8979-D2E8975F3A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01912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A2D08-CE9F-4A14-9908-8CEAB5AFFDF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FDAA6-9156-4535-A1AE-2F67796018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0749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68959-66CD-4A9E-9893-E9631BD135E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3876-1426-49AC-8F28-FD2AFE70DE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23366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B35C5-1DF9-494C-BEDE-52F41B3AED8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DF4F4-FCAF-4440-B2DE-87DF5EE2D5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69938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40D63-ECE1-43AE-8334-03407B8F73CC}" type="datetime1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777224-3DB2-4A33-9F54-1622375D2478}" type="slidenum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A40D63-ECE1-43AE-8334-03407B8F73CC}" type="datetime1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777224-3DB2-4A33-9F54-1622375D2478}" type="slidenum">
              <a:rPr lang="ru-R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211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1.emf"/><Relationship Id="rId10" Type="http://schemas.openxmlformats.org/officeDocument/2006/relationships/image" Target="../media/image1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2.jpe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jpe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2.jpe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648700" cy="792088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«Оптимизация планирования самостоятельной игровой деятельности </a:t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старшего дошкольного возраста посредством визуализации игрового пространства»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55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3" y="1052736"/>
            <a:ext cx="8636000" cy="168279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33363" y="2852359"/>
            <a:ext cx="8636000" cy="151274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1052736"/>
            <a:ext cx="1937646" cy="307777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информация: 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26980" y="4523634"/>
            <a:ext cx="8621713" cy="720079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en-US" sz="1200" dirty="0" smtClean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endParaRPr lang="en-US" sz="1200" dirty="0" smtClean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временных затрат на планирование детьми самостоятельной игровой деятельности посредством использования «Доски желаний» не менее, чем на 53% к октябрю 2020 года.</a:t>
            </a:r>
            <a:endParaRPr lang="ru-RU" sz="11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2852936"/>
            <a:ext cx="2799482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выбора процесса: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4509120"/>
            <a:ext cx="1388189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122983" y="1023851"/>
            <a:ext cx="4969297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органа местного  самоуправления: </a:t>
            </a:r>
          </a:p>
          <a:p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Яковлевского городского округа.</a:t>
            </a:r>
          </a:p>
          <a:p>
            <a:r>
              <a:rPr 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образовательной организации:</a:t>
            </a:r>
          </a:p>
          <a:p>
            <a:pPr lvl="0"/>
            <a:r>
              <a:rPr 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Рябинушка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Яковлевского городского округа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Границы процесса</a:t>
            </a:r>
            <a:r>
              <a:rPr lang="ru-RU" sz="1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создания педагогом мотивации к игровой деятельности до самостоятельного выбора детьми игрового пространства и партнеров.</a:t>
            </a:r>
          </a:p>
          <a:p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начала  проекта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03.04.2020 г.</a:t>
            </a:r>
          </a:p>
          <a:p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окончания проекта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29.06.2020 г.</a:t>
            </a:r>
            <a:endParaRPr lang="ru-RU" sz="11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79512" y="3140969"/>
            <a:ext cx="864096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Дети испытывают затруднения в выборе самостоятельной игровой деятельности. </a:t>
            </a:r>
          </a:p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Возникновение спорных ситуаций при планировании самостоятельной игровой деятельности детьми</a:t>
            </a:r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испытывают затруднения при выборе игровых пособий для самостоятельной игровой деятельности.</a:t>
            </a:r>
          </a:p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Ведущая роль педагога при планировании самостоятельной игровой деятельности детьми.</a:t>
            </a:r>
          </a:p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Дети в количестве 12 человек имеют недостаточно сформированные навыки самостоятельной деятельности.</a:t>
            </a:r>
          </a:p>
          <a:p>
            <a:pPr algn="just"/>
            <a:r>
              <a:rPr lang="ru-RU" sz="1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ходе анкетирования среди педагогов были выявлены 50% воспитателей, которые испытывали затруднения при планировании самостоятельной игровой деятельности с детьми.</a:t>
            </a:r>
          </a:p>
          <a:p>
            <a:r>
              <a:rPr lang="ru-RU" sz="1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49250" indent="-349250">
              <a:buFont typeface="Arial" charset="0"/>
              <a:buAutoNum type="arabicPeriod"/>
            </a:pPr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/>
            </a:extLst>
          </p:cNvPr>
          <p:cNvSpPr/>
          <p:nvPr/>
        </p:nvSpPr>
        <p:spPr>
          <a:xfrm>
            <a:off x="247650" y="5373216"/>
            <a:ext cx="8621713" cy="1315532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5373216"/>
            <a:ext cx="1745349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проекта: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3492" y="5733257"/>
            <a:ext cx="86128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Повышение роли детей в планировании самостоятельной игровой деятельности за счет  использования инструментов «Бережливое управление».</a:t>
            </a:r>
          </a:p>
          <a:p>
            <a:pPr algn="just"/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Рациональное использование средств, для покупки пособий в игровые центры.</a:t>
            </a:r>
          </a:p>
          <a:p>
            <a:pPr algn="just"/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Снижение количества педагогов, испытываемых затруднения при планировании самостоятельной игровой деятельности с детьми.</a:t>
            </a:r>
            <a:endParaRPr lang="ru-RU" sz="11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</a:t>
            </a:fld>
            <a:endParaRPr lang="ru-RU" sz="1400" dirty="0"/>
          </a:p>
        </p:txBody>
      </p:sp>
      <p:pic>
        <p:nvPicPr>
          <p:cNvPr id="15" name="Рисунок 14" descr="Screenshot_20200622_103209_com.android.gallery3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164288" y="1196752"/>
            <a:ext cx="1691680" cy="1461423"/>
          </a:xfrm>
          <a:prstGeom prst="rect">
            <a:avLst/>
          </a:prstGeom>
        </p:spPr>
      </p:pic>
      <p:pic>
        <p:nvPicPr>
          <p:cNvPr id="20" name="Рисунок 19" descr="Screenshot_20200622_104137_com.android.gallery3d.jpg"/>
          <p:cNvPicPr>
            <a:picLocks noChangeAspect="1"/>
          </p:cNvPicPr>
          <p:nvPr/>
        </p:nvPicPr>
        <p:blipFill>
          <a:blip r:embed="rId3" cstate="print"/>
          <a:srcRect t="24801" b="29000"/>
          <a:stretch>
            <a:fillRect/>
          </a:stretch>
        </p:blipFill>
        <p:spPr>
          <a:xfrm>
            <a:off x="683568" y="1411143"/>
            <a:ext cx="1224136" cy="122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8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>
            <a:extLst>
              <a:ext uri="{FF2B5EF4-FFF2-40B4-BE49-F238E27FC236}"/>
            </a:extLst>
          </p:cNvPr>
          <p:cNvSpPr/>
          <p:nvPr/>
        </p:nvSpPr>
        <p:spPr>
          <a:xfrm>
            <a:off x="251520" y="1268760"/>
            <a:ext cx="8636000" cy="252028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730" name="Заголовок 1"/>
          <p:cNvSpPr>
            <a:spLocks noGrp="1"/>
          </p:cNvSpPr>
          <p:nvPr>
            <p:ph type="title"/>
          </p:nvPr>
        </p:nvSpPr>
        <p:spPr>
          <a:xfrm>
            <a:off x="244475" y="620688"/>
            <a:ext cx="8648700" cy="4397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Достигнутые результаты (было и стало) </a:t>
            </a:r>
          </a:p>
        </p:txBody>
      </p:sp>
      <p:sp>
        <p:nvSpPr>
          <p:cNvPr id="14" name="TextBox 13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1264145"/>
            <a:ext cx="1864485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проекта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10</a:t>
            </a:fld>
            <a:endParaRPr lang="ru-RU" sz="1400"/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581387" y="1988841"/>
            <a:ext cx="165618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pPr algn="ctr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затруднений у детей в выборе самостоятельной игровой деятельности</a:t>
            </a:r>
            <a:endParaRPr lang="ru-RU" sz="1200" dirty="0" smtClean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4412134" y="1988840"/>
            <a:ext cx="15915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Разработан алгоритм планирования самостоятельной игровой деятельности детьми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41" name="Picture 25" descr="https://d2gg9evh47fn9z.cloudfront.net/800px_COLOURBOX33690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523" y="5184205"/>
            <a:ext cx="1057340" cy="129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332" name="Picture 4" descr="https://im0-tub-ru.yandex.net/i?id=26466810ba0cc8910e77eae9147df33a-l&amp;n=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228" y="5028002"/>
            <a:ext cx="1440160" cy="136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>
            <a:extLst>
              <a:ext uri="{FF2B5EF4-FFF2-40B4-BE49-F238E27FC236}"/>
            </a:extLst>
          </p:cNvPr>
          <p:cNvSpPr/>
          <p:nvPr/>
        </p:nvSpPr>
        <p:spPr>
          <a:xfrm>
            <a:off x="251520" y="4005064"/>
            <a:ext cx="8636000" cy="254435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827584" y="4437112"/>
            <a:ext cx="1039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95536" y="4725144"/>
            <a:ext cx="18502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спорных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 при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планировании самостоятельной игровой деятельности детьми</a:t>
            </a:r>
            <a:endParaRPr lang="ru-RU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8" name="TextBox 29"/>
          <p:cNvSpPr txBox="1">
            <a:spLocks noChangeArrowheads="1"/>
          </p:cNvSpPr>
          <p:nvPr/>
        </p:nvSpPr>
        <p:spPr bwMode="auto">
          <a:xfrm>
            <a:off x="4932040" y="4365104"/>
            <a:ext cx="10398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</a:p>
        </p:txBody>
      </p:sp>
      <p:sp>
        <p:nvSpPr>
          <p:cNvPr id="29" name="TextBox 17"/>
          <p:cNvSpPr txBox="1">
            <a:spLocks noChangeArrowheads="1"/>
          </p:cNvSpPr>
          <p:nvPr/>
        </p:nvSpPr>
        <p:spPr bwMode="auto">
          <a:xfrm>
            <a:off x="4813396" y="4869161"/>
            <a:ext cx="17748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Создана «Доска желаний», позволяющая учитывать индивидуальные интересы детей 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21" descr="https://im0-tub-ru.yandex.net/i?id=373ae64c9d7c1a5d6ec9746ffe34aef9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16832"/>
            <a:ext cx="1456807" cy="140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426528"/>
              </p:ext>
            </p:extLst>
          </p:nvPr>
        </p:nvGraphicFramePr>
        <p:xfrm>
          <a:off x="6084168" y="2060848"/>
          <a:ext cx="2520281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799"/>
                <a:gridCol w="890799"/>
                <a:gridCol w="738683"/>
              </a:tblGrid>
              <a:tr h="635170">
                <a:tc gridSpan="3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Алгоритм планирования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самостоятельной игровой деятельности детьми старшего дошкольного возраста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4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" name="Picture 25" descr="https://d2gg9evh47fn9z.cloudfront.net/800px_COLOURBOX33690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1222360" cy="149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899592" y="170080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  <a:endParaRPr lang="ru-RU" sz="1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88024" y="1628800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endParaRPr lang="ru-RU" sz="1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Рисунок 39" descr="Screenshot_20200622_103414_com.android.gallery3d.jpg"/>
          <p:cNvPicPr>
            <a:picLocks noChangeAspect="1"/>
          </p:cNvPicPr>
          <p:nvPr/>
        </p:nvPicPr>
        <p:blipFill>
          <a:blip r:embed="rId9" cstate="print"/>
          <a:srcRect t="19675" r="4451" b="19989"/>
          <a:stretch>
            <a:fillRect/>
          </a:stretch>
        </p:blipFill>
        <p:spPr>
          <a:xfrm>
            <a:off x="6084168" y="2780928"/>
            <a:ext cx="588587" cy="644644"/>
          </a:xfrm>
          <a:prstGeom prst="rect">
            <a:avLst/>
          </a:prstGeom>
        </p:spPr>
      </p:pic>
      <p:pic>
        <p:nvPicPr>
          <p:cNvPr id="41" name="Рисунок 40" descr="Screenshot_20200622_103348_com.android.gallery3d.jpg"/>
          <p:cNvPicPr>
            <a:picLocks noChangeAspect="1"/>
          </p:cNvPicPr>
          <p:nvPr/>
        </p:nvPicPr>
        <p:blipFill>
          <a:blip r:embed="rId10" cstate="print"/>
          <a:srcRect l="11375" t="34250" r="4451" b="33200"/>
          <a:stretch>
            <a:fillRect/>
          </a:stretch>
        </p:blipFill>
        <p:spPr>
          <a:xfrm>
            <a:off x="6948264" y="2852936"/>
            <a:ext cx="720080" cy="603310"/>
          </a:xfrm>
          <a:prstGeom prst="rect">
            <a:avLst/>
          </a:prstGeom>
        </p:spPr>
      </p:pic>
      <p:pic>
        <p:nvPicPr>
          <p:cNvPr id="42" name="Рисунок 41" descr="Screenshot_20200622_103230_com.android.gallery3d.jpg"/>
          <p:cNvPicPr>
            <a:picLocks noChangeAspect="1"/>
          </p:cNvPicPr>
          <p:nvPr/>
        </p:nvPicPr>
        <p:blipFill>
          <a:blip r:embed="rId11" cstate="print"/>
          <a:srcRect t="38450" r="15542" b="33200"/>
          <a:stretch>
            <a:fillRect/>
          </a:stretch>
        </p:blipFill>
        <p:spPr>
          <a:xfrm>
            <a:off x="7884368" y="2852936"/>
            <a:ext cx="792088" cy="576064"/>
          </a:xfrm>
          <a:prstGeom prst="rect">
            <a:avLst/>
          </a:prstGeom>
        </p:spPr>
      </p:pic>
      <p:sp>
        <p:nvSpPr>
          <p:cNvPr id="43" name="Стрелка вправо 42"/>
          <p:cNvSpPr/>
          <p:nvPr/>
        </p:nvSpPr>
        <p:spPr>
          <a:xfrm>
            <a:off x="6732240" y="3140968"/>
            <a:ext cx="14401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7668344" y="3140968"/>
            <a:ext cx="14401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 descr="Screenshot_20200622_103406_com.android.gallery3d.jpg"/>
          <p:cNvPicPr>
            <a:picLocks noChangeAspect="1"/>
          </p:cNvPicPr>
          <p:nvPr/>
        </p:nvPicPr>
        <p:blipFill>
          <a:blip r:embed="rId12" cstate="print"/>
          <a:srcRect t="19551" b="19550"/>
          <a:stretch>
            <a:fillRect/>
          </a:stretch>
        </p:blipFill>
        <p:spPr>
          <a:xfrm>
            <a:off x="6660232" y="4077072"/>
            <a:ext cx="1800907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225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8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>
            <a:extLst>
              <a:ext uri="{FF2B5EF4-FFF2-40B4-BE49-F238E27FC236}"/>
            </a:extLst>
          </p:cNvPr>
          <p:cNvSpPr/>
          <p:nvPr/>
        </p:nvSpPr>
        <p:spPr>
          <a:xfrm>
            <a:off x="266621" y="3861048"/>
            <a:ext cx="8636000" cy="237626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730" name="Заголовок 1"/>
          <p:cNvSpPr>
            <a:spLocks noGrp="1"/>
          </p:cNvSpPr>
          <p:nvPr>
            <p:ph type="title"/>
          </p:nvPr>
        </p:nvSpPr>
        <p:spPr>
          <a:xfrm>
            <a:off x="244475" y="620688"/>
            <a:ext cx="8648700" cy="4397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79512" y="1340768"/>
            <a:ext cx="8636000" cy="223224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DA2BF"/>
              </a:buClr>
              <a:buSzPct val="70000"/>
            </a:pPr>
            <a:endParaRPr lang="ru-RU" altLang="ru-RU" sz="1000" b="1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14" name="TextBox 13">
            <a:extLst>
              <a:ext uri="{FF2B5EF4-FFF2-40B4-BE49-F238E27FC236}"/>
            </a:extLst>
          </p:cNvPr>
          <p:cNvSpPr txBox="1"/>
          <p:nvPr/>
        </p:nvSpPr>
        <p:spPr>
          <a:xfrm>
            <a:off x="179512" y="1340768"/>
            <a:ext cx="1864485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проекта </a:t>
            </a:r>
          </a:p>
        </p:txBody>
      </p:sp>
      <p:sp>
        <p:nvSpPr>
          <p:cNvPr id="72738" name="TextBox 16"/>
          <p:cNvSpPr txBox="1">
            <a:spLocks noChangeArrowheads="1"/>
          </p:cNvSpPr>
          <p:nvPr/>
        </p:nvSpPr>
        <p:spPr bwMode="auto">
          <a:xfrm>
            <a:off x="5076056" y="1988840"/>
            <a:ext cx="15253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Создание элементов визуализации игрового пространства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43" name="TextBox 24"/>
          <p:cNvSpPr txBox="1">
            <a:spLocks noChangeArrowheads="1"/>
          </p:cNvSpPr>
          <p:nvPr/>
        </p:nvSpPr>
        <p:spPr bwMode="auto">
          <a:xfrm>
            <a:off x="422402" y="4253725"/>
            <a:ext cx="148530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БЫЛО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48" name="TextBox 29"/>
          <p:cNvSpPr txBox="1">
            <a:spLocks noChangeArrowheads="1"/>
          </p:cNvSpPr>
          <p:nvPr/>
        </p:nvSpPr>
        <p:spPr bwMode="auto">
          <a:xfrm>
            <a:off x="4120526" y="4152418"/>
            <a:ext cx="2035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           СТАЛО</a:t>
            </a:r>
            <a:endParaRPr lang="ru-RU" sz="12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11</a:t>
            </a:fld>
            <a:endParaRPr lang="ru-RU" sz="1400"/>
          </a:p>
        </p:txBody>
      </p: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86776" y="4581128"/>
            <a:ext cx="18502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pPr lvl="0" algn="ctr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роль педагога при планировании самостоятельной игровой деятельности детей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4572000" y="4506378"/>
            <a:ext cx="18169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Создание «Доски желаний» . Инициатива исходит от детей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2051720" y="1988841"/>
            <a:ext cx="18851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solidFill>
                  <a:srgbClr val="002060"/>
                </a:solidFill>
              </a:defRPr>
            </a:lvl1pPr>
          </a:lstStyle>
          <a:p>
            <a:pPr lvl="0" algn="ctr">
              <a:defRPr/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при выборе игровых пособий для самостоятельной игровой деятельности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9332" name="Picture 4" descr="https://im0-tub-ru.yandex.net/i?id=26466810ba0cc8910e77eae9147df33a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9" y="2164889"/>
            <a:ext cx="1440160" cy="136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 descr="C:\Documents and Settings\Администратор\Рабочий стол\572339cs-96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1109980" cy="136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2483768" y="170080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  <a:endParaRPr lang="ru-RU" sz="1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92080" y="170080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endParaRPr lang="ru-RU" sz="1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Screenshot_20200622_103439_com.android.gallery3d.jpg"/>
          <p:cNvPicPr>
            <a:picLocks noChangeAspect="1"/>
          </p:cNvPicPr>
          <p:nvPr/>
        </p:nvPicPr>
        <p:blipFill>
          <a:blip r:embed="rId8" cstate="print"/>
          <a:srcRect t="22700" b="22700"/>
          <a:stretch>
            <a:fillRect/>
          </a:stretch>
        </p:blipFill>
        <p:spPr>
          <a:xfrm>
            <a:off x="6876256" y="1412776"/>
            <a:ext cx="1728192" cy="2044423"/>
          </a:xfrm>
          <a:prstGeom prst="rect">
            <a:avLst/>
          </a:prstGeom>
        </p:spPr>
      </p:pic>
      <p:pic>
        <p:nvPicPr>
          <p:cNvPr id="25" name="Рисунок 24" descr="Screenshot_20200622_103337_com.android.gallery3d.jpg"/>
          <p:cNvPicPr>
            <a:picLocks noChangeAspect="1"/>
          </p:cNvPicPr>
          <p:nvPr/>
        </p:nvPicPr>
        <p:blipFill>
          <a:blip r:embed="rId9" cstate="print">
            <a:lum bright="-10000"/>
          </a:blip>
          <a:srcRect t="19550" b="19551"/>
          <a:stretch>
            <a:fillRect/>
          </a:stretch>
        </p:blipFill>
        <p:spPr>
          <a:xfrm>
            <a:off x="6948264" y="3933056"/>
            <a:ext cx="1656184" cy="218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594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3532188" y="1436688"/>
            <a:ext cx="936625" cy="936625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Прямая соединительная линия 62"/>
          <p:cNvCxnSpPr>
            <a:endCxn id="17" idx="2"/>
          </p:cNvCxnSpPr>
          <p:nvPr/>
        </p:nvCxnSpPr>
        <p:spPr>
          <a:xfrm>
            <a:off x="2222182" y="1905000"/>
            <a:ext cx="1310006" cy="1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85724" y="1503362"/>
            <a:ext cx="2200274" cy="8032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200" b="1" dirty="0" smtClean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самостоятельной игровой деятельности детьми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апрель2020г</a:t>
            </a:r>
            <a:r>
              <a:rPr lang="ru-RU" sz="1200" b="1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64063" y="1522413"/>
            <a:ext cx="0" cy="518001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3622675" y="2686050"/>
            <a:ext cx="755650" cy="601663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79512" y="2564904"/>
            <a:ext cx="2208212" cy="7228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мотивации к игровой деятельности , мин</a:t>
            </a:r>
          </a:p>
        </p:txBody>
      </p:sp>
      <p:cxnSp>
        <p:nvCxnSpPr>
          <p:cNvPr id="57" name="Прямая соединительная линия 56"/>
          <p:cNvCxnSpPr>
            <a:endCxn id="55" idx="2"/>
          </p:cNvCxnSpPr>
          <p:nvPr/>
        </p:nvCxnSpPr>
        <p:spPr>
          <a:xfrm flipV="1">
            <a:off x="2293938" y="2986882"/>
            <a:ext cx="1328737" cy="5556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8750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14300" y="-73496"/>
            <a:ext cx="9053513" cy="766192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 (было и стало) </a:t>
            </a: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3622675" y="3475437"/>
            <a:ext cx="755650" cy="577726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9511" y="3422591"/>
            <a:ext cx="2160241" cy="6834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спектра организуемой педагогом самостоятельной игровой деятельности детей, мин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2293937" y="3764300"/>
            <a:ext cx="1328738" cy="641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8071619" y="1411809"/>
            <a:ext cx="936625" cy="936625"/>
          </a:xfrm>
          <a:prstGeom prst="flowChartConnector">
            <a:avLst/>
          </a:prstGeom>
          <a:solidFill>
            <a:schemeClr val="accent4">
              <a:lumMod val="60000"/>
              <a:lumOff val="40000"/>
            </a:schemeClr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011988" y="1905000"/>
            <a:ext cx="103028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703763" y="1556792"/>
            <a:ext cx="2389187" cy="9133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200" b="1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самостоятельной игровой деятельности </a:t>
            </a:r>
            <a:r>
              <a:rPr lang="ru-RU" sz="1200" b="1" dirty="0" smtClean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sz="1200" b="1" dirty="0">
              <a:solidFill>
                <a:srgbClr val="4646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(июнь </a:t>
            </a:r>
            <a:r>
              <a:rPr lang="ru-RU" sz="1200" b="1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2020г.)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4664075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8137525" y="2713037"/>
            <a:ext cx="831850" cy="601663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780234" y="2625476"/>
            <a:ext cx="2323829" cy="6892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Планирование самостоятельной игровой деятельности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детей, мин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единительная линия 51"/>
          <p:cNvCxnSpPr>
            <a:endCxn id="50" idx="2"/>
          </p:cNvCxnSpPr>
          <p:nvPr/>
        </p:nvCxnSpPr>
        <p:spPr>
          <a:xfrm flipV="1">
            <a:off x="6996385" y="3013869"/>
            <a:ext cx="1141140" cy="1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4795838" y="3429002"/>
            <a:ext cx="2296442" cy="6834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спектра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самостоятельной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деятельности детей, мин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7092950" y="3770711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85724" y="692696"/>
            <a:ext cx="9058275" cy="616413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251"/>
            <a:ext cx="437008" cy="365125"/>
          </a:xfrm>
        </p:spPr>
        <p:txBody>
          <a:bodyPr/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467544" y="807650"/>
            <a:ext cx="28803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БЫЛО: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52"/>
          <p:cNvSpPr txBox="1">
            <a:spLocks noChangeArrowheads="1"/>
          </p:cNvSpPr>
          <p:nvPr/>
        </p:nvSpPr>
        <p:spPr bwMode="auto">
          <a:xfrm>
            <a:off x="4762673" y="807650"/>
            <a:ext cx="32389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СТАЛО: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9512" y="4280295"/>
            <a:ext cx="2136650" cy="7566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времени в режиме дня с учетом индивидуальных особенностей), мин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2293938" y="4581128"/>
            <a:ext cx="1262857" cy="1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293938" y="5301208"/>
            <a:ext cx="132873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Блок-схема: узел 59"/>
          <p:cNvSpPr/>
          <p:nvPr/>
        </p:nvSpPr>
        <p:spPr>
          <a:xfrm>
            <a:off x="3649291" y="5085183"/>
            <a:ext cx="755650" cy="610767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Блок-схема: узел 60"/>
          <p:cNvSpPr/>
          <p:nvPr/>
        </p:nvSpPr>
        <p:spPr>
          <a:xfrm>
            <a:off x="3622675" y="4280295"/>
            <a:ext cx="755650" cy="601663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 rot="10800000" flipV="1">
            <a:off x="158749" y="5949280"/>
            <a:ext cx="2135187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игрового пространства и партнеров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2345531" y="6256191"/>
            <a:ext cx="1328738" cy="641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Блок-схема: узел 64"/>
          <p:cNvSpPr/>
          <p:nvPr/>
        </p:nvSpPr>
        <p:spPr>
          <a:xfrm>
            <a:off x="3716412" y="5949280"/>
            <a:ext cx="752401" cy="576064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 rot="10800000" flipV="1">
            <a:off x="4795838" y="4232908"/>
            <a:ext cx="2296442" cy="804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времени в режиме дня с учетом индивидуальных особенностей, мин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10800000" flipV="1">
            <a:off x="4795838" y="5085181"/>
            <a:ext cx="2296442" cy="7200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 игровых пособий для самостоятельной игровой деятельности , мин</a:t>
            </a:r>
          </a:p>
        </p:txBody>
      </p:sp>
      <p:sp>
        <p:nvSpPr>
          <p:cNvPr id="70" name="Прямоугольник 69"/>
          <p:cNvSpPr/>
          <p:nvPr/>
        </p:nvSpPr>
        <p:spPr>
          <a:xfrm rot="10800000" flipV="1">
            <a:off x="4795838" y="5949280"/>
            <a:ext cx="2296442" cy="6480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игрового пространства и партнеров, мин</a:t>
            </a: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7104063" y="4571602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126288" y="5301607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092950" y="6165304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Блок-схема: узел 79"/>
          <p:cNvSpPr/>
          <p:nvPr/>
        </p:nvSpPr>
        <p:spPr>
          <a:xfrm>
            <a:off x="8175625" y="4269740"/>
            <a:ext cx="793750" cy="611659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Блок-схема: узел 80"/>
          <p:cNvSpPr/>
          <p:nvPr/>
        </p:nvSpPr>
        <p:spPr>
          <a:xfrm>
            <a:off x="8175625" y="5850260"/>
            <a:ext cx="793750" cy="613717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84" name="Прямоугольник 83"/>
          <p:cNvSpPr/>
          <p:nvPr/>
        </p:nvSpPr>
        <p:spPr>
          <a:xfrm rot="10800000" flipV="1">
            <a:off x="179512" y="5093568"/>
            <a:ext cx="2114426" cy="7116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 игровых пособий для самостоятельной игровой деятельности , мин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Блок-схема: узел 58"/>
          <p:cNvSpPr/>
          <p:nvPr/>
        </p:nvSpPr>
        <p:spPr>
          <a:xfrm>
            <a:off x="8204304" y="3469879"/>
            <a:ext cx="833334" cy="636129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Блок-схема: узел 68"/>
          <p:cNvSpPr/>
          <p:nvPr/>
        </p:nvSpPr>
        <p:spPr>
          <a:xfrm>
            <a:off x="8204304" y="5036924"/>
            <a:ext cx="833334" cy="636129"/>
          </a:xfrm>
          <a:prstGeom prst="flowChartConnector">
            <a:avLst/>
          </a:prstGeom>
          <a:solidFill>
            <a:schemeClr val="accent4">
              <a:lumMod val="20000"/>
              <a:lumOff val="80000"/>
            </a:schemeClr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4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187624" y="2348880"/>
            <a:ext cx="1584176" cy="30963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48072"/>
          </a:xfrm>
          <a:effectLst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1268760"/>
            <a:ext cx="864096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1268760"/>
            <a:ext cx="0" cy="417646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187624" y="1628801"/>
            <a:ext cx="1584176" cy="22682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385442" y="185592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-29%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1640" y="3573016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мин.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5621178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протекания процесса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8064" y="1484784"/>
            <a:ext cx="3600400" cy="4968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ЭФФЕКТЫ:</a:t>
            </a:r>
          </a:p>
          <a:p>
            <a:pPr algn="ctr"/>
            <a:endParaRPr lang="ru-RU" sz="1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роли детей в планировании самостоятельной игровой деятельности за счет использования «Доски задач»</a:t>
            </a:r>
          </a:p>
          <a:p>
            <a:pPr algn="just"/>
            <a:endParaRPr lang="ru-RU" sz="1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Рациональное использование средств, для покупки пособий в игровые центры</a:t>
            </a:r>
          </a:p>
          <a:p>
            <a:pPr algn="just"/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Снижение количества педагогов, испытываемых затруднения при планировании самостоятельной игровой деятельности с детьми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7020272" y="4896455"/>
            <a:ext cx="504056" cy="476761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756" y="3390641"/>
            <a:ext cx="573087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002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279190" y="3631975"/>
            <a:ext cx="8621712" cy="246380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51520" y="764704"/>
            <a:ext cx="8597230" cy="2612093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95536" y="908720"/>
            <a:ext cx="2137739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23528" y="3429000"/>
            <a:ext cx="2179674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3680701" y="2746306"/>
            <a:ext cx="120645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Дудкина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 Владимировна,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</a:t>
            </a:r>
            <a:endParaRPr lang="ru-RU" altLang="ru-RU" sz="1000" kern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3531791" y="914986"/>
            <a:ext cx="1538288" cy="1692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1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проекта</a:t>
            </a:r>
            <a:endParaRPr lang="en-US" altLang="ru-RU" sz="1100" b="1" kern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6532768" y="2746306"/>
            <a:ext cx="1427187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Лебская</a:t>
            </a:r>
            <a:endParaRPr lang="ru-RU" altLang="ru-RU" sz="1000" b="1" kern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Михайловна,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5667712" y="914986"/>
            <a:ext cx="2216656" cy="1692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1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Руководитель проекта </a:t>
            </a:r>
            <a:endParaRPr lang="en-US" altLang="ru-RU" sz="1100" b="1" kern="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23" name="Рисунок 22" descr="Screenshot_20200618_122539_com.viber.vo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789040"/>
            <a:ext cx="1509961" cy="1628800"/>
          </a:xfrm>
          <a:prstGeom prst="rect">
            <a:avLst/>
          </a:prstGeom>
        </p:spPr>
      </p:pic>
      <p:pic>
        <p:nvPicPr>
          <p:cNvPr id="24" name="Рисунок 23" descr="Screenshot_20200618_103759_com.viber.vo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789040"/>
            <a:ext cx="1309428" cy="1656184"/>
          </a:xfrm>
          <a:prstGeom prst="rect">
            <a:avLst/>
          </a:prstGeom>
        </p:spPr>
      </p:pic>
      <p:pic>
        <p:nvPicPr>
          <p:cNvPr id="28" name="Рисунок 27" descr="Screenshot_20200618_122545_com.viber.voip.jpg"/>
          <p:cNvPicPr>
            <a:picLocks noChangeAspect="1"/>
          </p:cNvPicPr>
          <p:nvPr/>
        </p:nvPicPr>
        <p:blipFill>
          <a:blip r:embed="rId4" cstate="print"/>
          <a:srcRect t="16401" b="32150"/>
          <a:stretch>
            <a:fillRect/>
          </a:stretch>
        </p:blipFill>
        <p:spPr>
          <a:xfrm>
            <a:off x="6012160" y="3717032"/>
            <a:ext cx="1308668" cy="1656184"/>
          </a:xfrm>
          <a:prstGeom prst="rect">
            <a:avLst/>
          </a:prstGeom>
        </p:spPr>
      </p:pic>
      <p:pic>
        <p:nvPicPr>
          <p:cNvPr id="33" name="Рисунок 32" descr="Screenshot_20200618_122621_com.viber.voip.jpg"/>
          <p:cNvPicPr>
            <a:picLocks noChangeAspect="1"/>
          </p:cNvPicPr>
          <p:nvPr/>
        </p:nvPicPr>
        <p:blipFill>
          <a:blip r:embed="rId5" cstate="print"/>
          <a:srcRect l="9009" r="14419"/>
          <a:stretch>
            <a:fillRect/>
          </a:stretch>
        </p:blipFill>
        <p:spPr>
          <a:xfrm>
            <a:off x="7524328" y="3717032"/>
            <a:ext cx="1224136" cy="1700808"/>
          </a:xfrm>
          <a:prstGeom prst="rect">
            <a:avLst/>
          </a:prstGeom>
        </p:spPr>
      </p:pic>
      <p:pic>
        <p:nvPicPr>
          <p:cNvPr id="35" name="Рисунок 34" descr="IMG_199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11960" y="3717032"/>
            <a:ext cx="1296144" cy="172819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95536" y="544522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Козлитина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Марина Петровна, воспитатель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95736" y="544522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Медведева </a:t>
            </a:r>
          </a:p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Анна Ивановна, воспитатель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67944" y="544522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Ручко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Ирина Сергеевна, воспитатель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96136" y="537321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Нечитайленко</a:t>
            </a:r>
            <a:endParaRPr lang="ru-RU" sz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Маргарита Николаевна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воспитатель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80312" y="537321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Озерова </a:t>
            </a:r>
          </a:p>
          <a:p>
            <a:pPr algn="ctr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Татьяна Сергеевна, воспитатель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Screenshot_20200619_070257_com.viber.voi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1124744"/>
            <a:ext cx="1441740" cy="1449695"/>
          </a:xfrm>
          <a:prstGeom prst="rect">
            <a:avLst/>
          </a:prstGeom>
        </p:spPr>
      </p:pic>
      <p:pic>
        <p:nvPicPr>
          <p:cNvPr id="25" name="Рисунок 24" descr="Screenshot_20200622_104925_com.google.android.apps.docs.editors.slides.jpg"/>
          <p:cNvPicPr>
            <a:picLocks noChangeAspect="1"/>
          </p:cNvPicPr>
          <p:nvPr/>
        </p:nvPicPr>
        <p:blipFill>
          <a:blip r:embed="rId8" cstate="print"/>
          <a:srcRect l="13601" t="26900" r="22700" b="39500"/>
          <a:stretch>
            <a:fillRect/>
          </a:stretch>
        </p:blipFill>
        <p:spPr>
          <a:xfrm>
            <a:off x="6444208" y="1124744"/>
            <a:ext cx="1368152" cy="1563602"/>
          </a:xfrm>
          <a:prstGeom prst="rect">
            <a:avLst/>
          </a:prstGeom>
        </p:spPr>
      </p:pic>
      <p:pic>
        <p:nvPicPr>
          <p:cNvPr id="4098" name="Picture 2" descr="C:\Users\Детский сад\Desktop\логотип в детский сад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76" y="1467498"/>
            <a:ext cx="1936284" cy="174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3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текущего состояния процесса</a:t>
            </a:r>
            <a:b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15.06.2020 года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планирования самостоятельной игровой деятельности детьми старшего дошкольного возраста 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визуализации игрового пространства»</a:t>
            </a:r>
          </a:p>
          <a:p>
            <a:pPr marL="0" indent="0" algn="ctr">
              <a:buNone/>
            </a:pPr>
            <a:endParaRPr lang="ru-RU" sz="11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952760" y="6365187"/>
            <a:ext cx="2133600" cy="365125"/>
          </a:xfrm>
        </p:spPr>
        <p:txBody>
          <a:bodyPr/>
          <a:lstStyle/>
          <a:p>
            <a:pPr>
              <a:defRPr/>
            </a:pPr>
            <a:fld id="{AEB3CBC3-7457-4C0F-B76F-C1DD2B9B56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4335228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Создает  мотивацию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игровой деятельности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4367573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05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Выявляет спектр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организуемой педагогом самостоятельной игровой деятельности детей</a:t>
            </a:r>
            <a:endParaRPr lang="en-US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36860" y="4320588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Выбирают игровые пособия для самостоятельной игровой деятельности</a:t>
            </a: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4351744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Определяет время в режиме дня с учетом индивидуальных особенностей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668344" y="4293096"/>
            <a:ext cx="1152128" cy="1909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Самостоятельно выбирают  игровое пространство и партнеров</a:t>
            </a: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475656" y="505364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7164288" y="504790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220072" y="5107828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3323496" y="505364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79512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79512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923928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2164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668344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051720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923928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821640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668344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1520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23728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995936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21640" y="4367573"/>
            <a:ext cx="1126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дети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72300" y="439835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9532" y="5949280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3748" y="594928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10-12 мин.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95936" y="593430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2-4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12160" y="594928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10-12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72300" y="594928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15-17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Пятно 1 57"/>
          <p:cNvSpPr/>
          <p:nvPr/>
        </p:nvSpPr>
        <p:spPr>
          <a:xfrm>
            <a:off x="2540968" y="3709547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59" name="Пятно 1 58"/>
          <p:cNvSpPr/>
          <p:nvPr/>
        </p:nvSpPr>
        <p:spPr>
          <a:xfrm>
            <a:off x="4019560" y="3678168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60" name="Пятно 1 59"/>
          <p:cNvSpPr/>
          <p:nvPr/>
        </p:nvSpPr>
        <p:spPr>
          <a:xfrm>
            <a:off x="4594230" y="3689351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61" name="Пятно 1 60"/>
          <p:cNvSpPr/>
          <p:nvPr/>
        </p:nvSpPr>
        <p:spPr>
          <a:xfrm>
            <a:off x="6507162" y="3645024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62" name="Пятно 1 61"/>
          <p:cNvSpPr/>
          <p:nvPr/>
        </p:nvSpPr>
        <p:spPr>
          <a:xfrm>
            <a:off x="5915878" y="3645024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63" name="Пятно 1 62"/>
          <p:cNvSpPr/>
          <p:nvPr/>
        </p:nvSpPr>
        <p:spPr>
          <a:xfrm>
            <a:off x="8100392" y="3678168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851606" y="3244914"/>
            <a:ext cx="1501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Временные</a:t>
            </a:r>
          </a:p>
          <a:p>
            <a:pPr algn="ctr"/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потери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660546" y="2629361"/>
            <a:ext cx="15595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2.Временные</a:t>
            </a:r>
          </a:p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потери</a:t>
            </a:r>
          </a:p>
          <a:p>
            <a:pPr algn="ctr"/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4.Пассивность </a:t>
            </a:r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при планировании самостоятельной игровой </a:t>
            </a:r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220428" y="2472958"/>
            <a:ext cx="235455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1.Возникновение спорных ситуаций при планировании самостоятельной </a:t>
            </a:r>
          </a:p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  детьми</a:t>
            </a:r>
          </a:p>
          <a:p>
            <a:pPr algn="ctr"/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Отсутствие понимания последовательности  действий у детей при организации</a:t>
            </a:r>
          </a:p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самостоятельной  деятельности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604288" y="3151273"/>
            <a:ext cx="12458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2.Временные потери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856184" y="6390534"/>
            <a:ext cx="551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ВПП (время протекания процесса) –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-52мин.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9035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900" y="260648"/>
            <a:ext cx="7859216" cy="9807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8208911" cy="108012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Введение в предметную область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(описание ситуации «как есть»)</a:t>
            </a:r>
          </a:p>
          <a:p>
            <a:pPr marL="0" indent="0" algn="ctr">
              <a:buNone/>
            </a:pPr>
            <a:endParaRPr lang="ru-RU" sz="1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Пирамида проблем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939131" y="1556792"/>
            <a:ext cx="1788652" cy="1581704"/>
            <a:chOff x="1769969" y="0"/>
            <a:chExt cx="1788652" cy="1581704"/>
          </a:xfrm>
        </p:grpSpPr>
        <p:sp>
          <p:nvSpPr>
            <p:cNvPr id="6" name="Трапеция 5"/>
            <p:cNvSpPr/>
            <p:nvPr/>
          </p:nvSpPr>
          <p:spPr>
            <a:xfrm>
              <a:off x="1769969" y="0"/>
              <a:ext cx="1788652" cy="1581704"/>
            </a:xfrm>
            <a:prstGeom prst="trapezoid">
              <a:avLst>
                <a:gd name="adj" fmla="val 56542"/>
              </a:avLst>
            </a:prstGeom>
            <a:solidFill>
              <a:srgbClr val="CC99F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alpha val="9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Трапеция 4"/>
            <p:cNvSpPr/>
            <p:nvPr/>
          </p:nvSpPr>
          <p:spPr>
            <a:xfrm>
              <a:off x="1769969" y="0"/>
              <a:ext cx="1788652" cy="1581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Федеральный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уровень</a:t>
              </a:r>
              <a:endParaRPr lang="ru-RU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044805" y="3138496"/>
            <a:ext cx="3577304" cy="1581704"/>
            <a:chOff x="903403" y="1579205"/>
            <a:chExt cx="3577304" cy="1581704"/>
          </a:xfrm>
        </p:grpSpPr>
        <p:sp>
          <p:nvSpPr>
            <p:cNvPr id="9" name="Трапеция 8"/>
            <p:cNvSpPr/>
            <p:nvPr/>
          </p:nvSpPr>
          <p:spPr>
            <a:xfrm>
              <a:off x="903403" y="1579205"/>
              <a:ext cx="3577304" cy="1581704"/>
            </a:xfrm>
            <a:prstGeom prst="trapezoid">
              <a:avLst>
                <a:gd name="adj" fmla="val 56542"/>
              </a:avLst>
            </a:prstGeom>
            <a:solidFill>
              <a:srgbClr val="FF99FF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0" name="Трапеция 4"/>
            <p:cNvSpPr/>
            <p:nvPr/>
          </p:nvSpPr>
          <p:spPr>
            <a:xfrm>
              <a:off x="1529431" y="1579205"/>
              <a:ext cx="2325248" cy="1581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Региональный уровень</a:t>
              </a:r>
              <a:endParaRPr lang="ru-R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07504" y="4725144"/>
            <a:ext cx="5400600" cy="1706642"/>
            <a:chOff x="10351" y="3005429"/>
            <a:chExt cx="5328591" cy="1706642"/>
          </a:xfrm>
        </p:grpSpPr>
        <p:sp>
          <p:nvSpPr>
            <p:cNvPr id="12" name="Трапеция 11"/>
            <p:cNvSpPr/>
            <p:nvPr/>
          </p:nvSpPr>
          <p:spPr>
            <a:xfrm>
              <a:off x="10351" y="3005429"/>
              <a:ext cx="5328591" cy="1548662"/>
            </a:xfrm>
            <a:prstGeom prst="trapezoid">
              <a:avLst>
                <a:gd name="adj" fmla="val 56542"/>
              </a:avLst>
            </a:prstGeom>
            <a:solidFill>
              <a:srgbClr val="FFCCF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alpha val="90000"/>
                <a:hueOff val="0"/>
                <a:satOff val="0"/>
                <a:lumOff val="0"/>
                <a:alphaOff val="-40000"/>
              </a:schemeClr>
            </a:fillRef>
            <a:effectRef idx="3">
              <a:schemeClr val="accent3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13" name="Трапеция 4"/>
            <p:cNvSpPr/>
            <p:nvPr/>
          </p:nvSpPr>
          <p:spPr>
            <a:xfrm>
              <a:off x="932503" y="3163409"/>
              <a:ext cx="3463584" cy="1548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Уровень образовательной организации</a:t>
              </a:r>
              <a:endParaRPr lang="ru-RU" sz="14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755576" y="2765465"/>
            <a:ext cx="1502479" cy="357189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выявлены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36652" y="4291834"/>
            <a:ext cx="1502479" cy="357189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выявлены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6056" y="4653136"/>
            <a:ext cx="3748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1.Возникновение спорных ситуаций при планировании самостоятельной игровой деятельности 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2.Временные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потери.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Отсутствие понимания последовательности  действий у детей при организации самостоятельной 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Пассивность детей  при планировании самостоятельной игровой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1259632" y="4869160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8" name="Пятно 1 17"/>
          <p:cNvSpPr/>
          <p:nvPr/>
        </p:nvSpPr>
        <p:spPr>
          <a:xfrm>
            <a:off x="2123728" y="4869160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9" name="Пятно 1 18"/>
          <p:cNvSpPr/>
          <p:nvPr/>
        </p:nvSpPr>
        <p:spPr>
          <a:xfrm>
            <a:off x="2915816" y="4869160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20" name="Пятно 1 19"/>
          <p:cNvSpPr/>
          <p:nvPr/>
        </p:nvSpPr>
        <p:spPr>
          <a:xfrm>
            <a:off x="3707904" y="4869160"/>
            <a:ext cx="481826" cy="5603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302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188"/>
            <a:ext cx="8363272" cy="34605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«Анализ проблем»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0" y="548680"/>
            <a:ext cx="3898776" cy="36004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943885"/>
              </p:ext>
            </p:extLst>
          </p:nvPr>
        </p:nvGraphicFramePr>
        <p:xfrm>
          <a:off x="35495" y="407248"/>
          <a:ext cx="9087113" cy="640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  <a:gridCol w="2986290"/>
                <a:gridCol w="2764886"/>
                <a:gridCol w="139172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Проблемы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Первопричины</a:t>
                      </a:r>
                      <a:endParaRPr lang="ru-RU" sz="105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Решения</a:t>
                      </a:r>
                      <a:r>
                        <a:rPr lang="ru-RU" sz="105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5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Вклад</a:t>
                      </a:r>
                      <a:r>
                        <a:rPr lang="ru-RU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достижение цели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lvl="0" algn="ctr"/>
                      <a:r>
                        <a:rPr lang="ru-RU" sz="1000" b="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Дети испытывают затруднения  в выборе самостоятельной игровой деятельности.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Отсутствие алгоритма планирования самостоятельной игровой деятельности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1.Разработка алгоритма планирования самостоятельной игровой деятельности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Создание  карточек- ориентиров для игровых центров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Дети быстро ориентируются  в выборе игровой деятельности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349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2. Возникновение спорных ситуаций при планировании самостоятельной игровой деятельности детьми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Недостаточно выявлены интересы детей</a:t>
                      </a: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1.Использование </a:t>
                      </a:r>
                    </a:p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«Доски желаний» для учета интересов детей</a:t>
                      </a:r>
                    </a:p>
                    <a:p>
                      <a:pPr algn="just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Предварительная беседа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детьми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Переход от планирования к проектированию</a:t>
                      </a:r>
                    </a:p>
                    <a:p>
                      <a:pPr algn="ctr"/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помощью «Доски желаний»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6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Игровые центры востребованы не в равной степени (выбор  одного и того же игрового центра слишком большим количеством детей )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1.Дооснащение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центров  игровыми материалами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2.Разметка игрового пространства посредством визуализации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Уменьшение количества спорных ситуаций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068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3.Дети испытывают затруднения </a:t>
                      </a:r>
                      <a:r>
                        <a:rPr lang="ru-RU" sz="10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выборе игровых пособий для самостоятельной игровой деятельности 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визуализации при выборе игровых пособий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1.Создание элементов визуализации  игрового пространства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Помощь при выборе игровых пособий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через игру «Мы  с тобою поиграем в …»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Устранение  основных затруднений </a:t>
                      </a: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выборе игровых пособий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5890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1000" b="1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Ведущая роль педагога при планировании самостоятельной игровой деятельности детей</a:t>
                      </a: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интереса у детей при организации игровой  самостоятельной деятельности.</a:t>
                      </a: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1.Активизация игровой деятельности детей посредством 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«До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ски желаний»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2.Повышение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интереса у детей через предварительную работу (художественная литература, продуктивная деятельность)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Проявление интереса у детей  при организации самостоятельной деятельности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45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Недостаточная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компетентность педагогов при мотивации дошкольников к  самостоятельной игровой деятельности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1.Проведение семинара  «Активизация самостоятельной   игровой деятельности  старших дошкольников»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2.Мастер-класс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«Способы и приемы  самостоятельной игровой мотивации  дошкольников»</a:t>
                      </a:r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Повышение компетентности педагогов (педагог- равноправный участник)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36416">
                <a:tc>
                  <a:txBody>
                    <a:bodyPr/>
                    <a:lstStyle/>
                    <a:p>
                      <a:pPr lvl="0" algn="ctr"/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 Дети не имеют навыки самостоятельно планировать свою   </a:t>
                      </a:r>
                    </a:p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деятельность.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Недостаточно сформированы навыки планирования  самостоятельной деятельности у детей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1.Проведение  предварительной работы с детьми по  формированию навыков планирования самостоятельной игры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2.Обучение детей игровому планированию в самостоятельной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деятельности через игру «Мои желания»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Достаточно сформированы навыки самостоятельного планирования игровой деятельности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83389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648072"/>
          </a:xfrm>
        </p:spPr>
        <p:txBody>
          <a:bodyPr>
            <a:noAutofit/>
          </a:bodyPr>
          <a:lstStyle/>
          <a:p>
            <a:pPr marL="0" indent="0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</a:t>
            </a: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b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b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планирования самостоятельной игровой деятельности детьми старшего дошкольного  возраста посредством визуализации пространства»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0" y="548680"/>
            <a:ext cx="3898776" cy="36004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374154"/>
              </p:ext>
            </p:extLst>
          </p:nvPr>
        </p:nvGraphicFramePr>
        <p:xfrm>
          <a:off x="55340" y="836712"/>
          <a:ext cx="9087112" cy="59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3096344"/>
                <a:gridCol w="2664296"/>
                <a:gridCol w="1368152"/>
                <a:gridCol w="1238239"/>
              </a:tblGrid>
              <a:tr h="25802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п/п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Ответственный</a:t>
                      </a:r>
                      <a:endParaRPr lang="ru-RU" sz="9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 начала</a:t>
                      </a:r>
                      <a:endParaRPr lang="ru-RU" sz="9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  окончания</a:t>
                      </a:r>
                      <a:endParaRPr lang="ru-RU" sz="9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lvl="0" algn="ctr"/>
                      <a:r>
                        <a:rPr lang="ru-RU" sz="9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Разработка алгоритма планирования самостоятельной игровой деятельности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М.Н. </a:t>
                      </a:r>
                      <a:r>
                        <a:rPr lang="ru-RU" sz="9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Нечитайленко</a:t>
                      </a: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02.07.20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 карточек- ориентиров для игровых центров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Воспитатель: М.П. 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Козлитина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06.07.20</a:t>
                      </a:r>
                    </a:p>
                    <a:p>
                      <a:pPr algn="ctr"/>
                      <a:endParaRPr lang="ru-RU" sz="9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0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Использование </a:t>
                      </a:r>
                    </a:p>
                    <a:p>
                      <a:pPr algn="just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«Доски желаний» для учета интересов детей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Т.С. Озерова , М. Н.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Нечитайленко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06.07.20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ru-RU" sz="9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09832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Предварительная беседа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детьми</a:t>
                      </a:r>
                      <a:endParaRPr lang="ru-RU" sz="9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И. С.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Ручко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Т.С. Озерова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06.07.20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9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68088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Дооснащение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центров  игровыми материалами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Воспитатель: А. И. Медведева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14.07.20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45976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Разметка игрового пространства посредством визуализации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М. П. </a:t>
                      </a:r>
                      <a:r>
                        <a:rPr lang="ru-RU" sz="9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Козлитина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Т.С. Озерова 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15.07.20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5984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элементов визуализации  игрового пространства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И. С.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Ручко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Т.С. Озерова</a:t>
                      </a: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21.07.20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28.07.20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436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Помощь при выборе игровых пособий</a:t>
                      </a:r>
                      <a:r>
                        <a:rPr lang="ru-RU" sz="9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через игру «Мы  с тобою поиграем в …»</a:t>
                      </a:r>
                      <a:endParaRPr lang="ru-RU" sz="9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А. И. Медведева, </a:t>
                      </a:r>
                    </a:p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М.Н.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Нечитайленко</a:t>
                      </a:r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28.07.20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7192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Активизация игровой деятельности детей посредством 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«До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ски желаний»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29.07.20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95008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интереса у детей через предварительную работу (художественная литература, продуктивная деятельность)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М. П.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Козлитина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Т.С. Озерова </a:t>
                      </a: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04.08.20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2664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Мастер-класс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«Способы и приемы  самостоятельной игровой мотивации  дошкольников»</a:t>
                      </a:r>
                      <a:endParaRPr lang="ru-RU" sz="9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М. П.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Козлитина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Т.С. Озерова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11.08.20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Проведение семинара  «Активизация самостоятельной   игровой деятельности  старших дошкольников»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Старший</a:t>
                      </a:r>
                      <a:r>
                        <a:rPr lang="ru-RU" sz="9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воспитатель Е.М. </a:t>
                      </a:r>
                      <a:r>
                        <a:rPr lang="ru-RU" sz="900" b="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Лебская</a:t>
                      </a:r>
                      <a:endParaRPr lang="ru-RU" sz="9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12.08.20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05272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Проведение  предварительной работы с детьми по  формированию навыков планирования самостоятельной игры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М. П.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Козлитина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И.С.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Ручко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18.08.20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25.08.20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Обучение детей игровому планированию в самостоятельной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деятельности через игру «Мои желания»</a:t>
                      </a:r>
                      <a:endParaRPr lang="ru-RU" sz="9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Воспитатели: Т.С. Озерова , М. Н. </a:t>
                      </a:r>
                      <a:r>
                        <a:rPr lang="ru-RU" sz="9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Нечитайленко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25.08.20</a:t>
                      </a:r>
                    </a:p>
                    <a:p>
                      <a:pPr marL="0" indent="0" algn="ctr">
                        <a:buNone/>
                      </a:pP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01.09.20</a:t>
                      </a:r>
                    </a:p>
                    <a:p>
                      <a:pPr algn="ctr"/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4853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741368"/>
          </a:xfrm>
        </p:spPr>
        <p:txBody>
          <a:bodyPr/>
          <a:lstStyle/>
          <a:p>
            <a:pPr marL="0" indent="0" algn="ct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идеального состояния процесса                                                                                  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22.06.2020 года</a:t>
            </a:r>
          </a:p>
          <a:p>
            <a:pPr marL="0" indent="0" algn="r">
              <a:buNone/>
            </a:pPr>
            <a:endParaRPr lang="ru-RU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планирования самостоятельной игровой деятельности детьми старшего дошкольного возраста 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визуализации игрового пространства»</a:t>
            </a:r>
          </a:p>
          <a:p>
            <a:pPr marL="0" indent="0" algn="ctr">
              <a:buNone/>
            </a:pPr>
            <a:endParaRPr lang="ru-RU" sz="11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952760" y="6365187"/>
            <a:ext cx="2133600" cy="365125"/>
          </a:xfrm>
        </p:spPr>
        <p:txBody>
          <a:bodyPr/>
          <a:lstStyle/>
          <a:p>
            <a:pPr>
              <a:defRPr/>
            </a:pPr>
            <a:fld id="{AEB3CBC3-7457-4C0F-B76F-C1DD2B9B56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4335228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Создает мотивацию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игровой деятельности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4367573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05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Выявляют спектр самостоятельной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игровой деятельности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детьми</a:t>
            </a:r>
            <a:endParaRPr lang="en-US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36860" y="4320588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Выбирают игровые пособия для самостоятельной игровой деятельности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4351744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Определяет время в режиме дня с учетом индивидуальных особенностей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668344" y="4297560"/>
            <a:ext cx="1152128" cy="1909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Самостоятельно выбирают  игровое пространство и партнеров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475656" y="505364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7164288" y="504790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220072" y="5107828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3323496" y="505364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79512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79512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923928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82164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668344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051720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923928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821640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668344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51520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23728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95936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21640" y="4367573"/>
            <a:ext cx="1126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72300" y="439835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9532" y="5949280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3748" y="594928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3-5 мин.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95936" y="593430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12160" y="594928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772300" y="594928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6-8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856184" y="6390534"/>
            <a:ext cx="551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ВПП (время протекания процесса) –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-19мин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146071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741368"/>
          </a:xfrm>
        </p:spPr>
        <p:txBody>
          <a:bodyPr/>
          <a:lstStyle/>
          <a:p>
            <a:pPr marL="0" indent="0" algn="ct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предметную область 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(описание ситуации «Как будет») </a:t>
            </a:r>
            <a:b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29.06.2020 </a:t>
            </a: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           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целевого состояния процесса      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</a:t>
            </a:r>
            <a:endParaRPr lang="ru-RU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планирования самостоятельной игровой деятельности детьми старшего дошкольного возраста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визуализации игрового пространства»</a:t>
            </a:r>
          </a:p>
          <a:p>
            <a:pPr marL="0" indent="0" algn="ctr">
              <a:buNone/>
            </a:pPr>
            <a:endParaRPr lang="ru-RU" sz="11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952760" y="6365187"/>
            <a:ext cx="2133600" cy="365125"/>
          </a:xfrm>
        </p:spPr>
        <p:txBody>
          <a:bodyPr/>
          <a:lstStyle/>
          <a:p>
            <a:pPr>
              <a:defRPr/>
            </a:pPr>
            <a:fld id="{AEB3CBC3-7457-4C0F-B76F-C1DD2B9B562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351744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Создает мотивацию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игровой деятельности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4367573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05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Выявляют спектр самостоятельной </a:t>
            </a:r>
            <a:r>
              <a:rPr lang="ru-RU" sz="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en-US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05440" y="4374503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Выбирают игровые пособий для самостоятельной игровой деятельности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4351744"/>
            <a:ext cx="1152128" cy="1872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Определяет время в режиме дня с учетом индивидуальных особенностей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445072" y="4374503"/>
            <a:ext cx="1152128" cy="1909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Самостоятельно выбирают игровое пространство и партнеров</a:t>
            </a:r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1619672" y="505364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6857568" y="5072478"/>
            <a:ext cx="587504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076056" y="5107828"/>
            <a:ext cx="576064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3280520" y="5044916"/>
            <a:ext cx="64340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9922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99220" y="595496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172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923928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705440" y="4797152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470124" y="4778464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051720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923928" y="594928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705440" y="593430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445072" y="5947600"/>
            <a:ext cx="11521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99024" y="44284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23728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95936" y="4427820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36252" y="4428420"/>
            <a:ext cx="1126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78136" y="442842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7036" y="5961215"/>
            <a:ext cx="7920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3748" y="594928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7-10 мин.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995936" y="593430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1-2мин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21640" y="594928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78136" y="6000490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10-12 мин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856184" y="6390534"/>
            <a:ext cx="551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ВПП (время протекания процесса) –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22 -30мин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351744"/>
            <a:ext cx="360040" cy="1872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19" y="4428420"/>
            <a:ext cx="482889" cy="1764375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вход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113515"/>
            <a:ext cx="576064" cy="2184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6128" y="411351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шаг1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632448" y="4147763"/>
            <a:ext cx="576064" cy="2184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шаг2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500776" y="4138300"/>
            <a:ext cx="576064" cy="2184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шаг3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289692" y="4160407"/>
            <a:ext cx="576064" cy="2184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шаг4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05524" y="4374503"/>
            <a:ext cx="414244" cy="1909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wordArt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22252" y="4509121"/>
            <a:ext cx="482889" cy="173066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8021136" y="4143324"/>
            <a:ext cx="576064" cy="2184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шаг5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82866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4" name="Object 2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Заголовок 1"/>
          <p:cNvSpPr>
            <a:spLocks noGrp="1"/>
          </p:cNvSpPr>
          <p:nvPr>
            <p:ph type="title"/>
          </p:nvPr>
        </p:nvSpPr>
        <p:spPr>
          <a:xfrm>
            <a:off x="292026" y="188640"/>
            <a:ext cx="8648700" cy="4397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95536" y="908720"/>
            <a:ext cx="8496944" cy="512592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TextBox 14">
            <a:extLst>
              <a:ext uri="{FF2B5EF4-FFF2-40B4-BE49-F238E27FC236}"/>
            </a:extLst>
          </p:cNvPr>
          <p:cNvSpPr txBox="1"/>
          <p:nvPr/>
        </p:nvSpPr>
        <p:spPr>
          <a:xfrm>
            <a:off x="395536" y="908720"/>
            <a:ext cx="1543419" cy="34051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CC99FF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успеха</a:t>
            </a:r>
          </a:p>
        </p:txBody>
      </p:sp>
      <p:sp>
        <p:nvSpPr>
          <p:cNvPr id="21" name="TextBox 20">
            <a:extLst>
              <a:ext uri="{FF2B5EF4-FFF2-40B4-BE49-F238E27FC236}"/>
            </a:extLst>
          </p:cNvPr>
          <p:cNvSpPr txBox="1"/>
          <p:nvPr/>
        </p:nvSpPr>
        <p:spPr>
          <a:xfrm>
            <a:off x="683568" y="4581128"/>
            <a:ext cx="190874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Устранили потери времени в </a:t>
            </a:r>
            <a:r>
              <a:rPr lang="ru-RU" sz="1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endParaRPr lang="ru-RU" sz="1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планирования самостоятельной игровой деятельности детей</a:t>
            </a:r>
            <a:endParaRPr lang="ru-RU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/>
            </a:extLst>
          </p:cNvPr>
          <p:cNvSpPr txBox="1"/>
          <p:nvPr/>
        </p:nvSpPr>
        <p:spPr>
          <a:xfrm>
            <a:off x="3491880" y="4581128"/>
            <a:ext cx="20849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Оптимизировали</a:t>
            </a:r>
            <a:endParaRPr lang="ru-RU" sz="1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планирования  самостоятельной игровой деятельности детьми </a:t>
            </a:r>
            <a:endParaRPr lang="ru-RU" sz="1200" dirty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4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6372200" y="4581128"/>
            <a:ext cx="2135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 «Доску желаний»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визуализацию группового пространства </a:t>
            </a:r>
            <a:endParaRPr lang="ru-RU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9</a:t>
            </a:fld>
            <a:endParaRPr lang="ru-RU" sz="1400" dirty="0"/>
          </a:p>
        </p:txBody>
      </p:sp>
      <p:pic>
        <p:nvPicPr>
          <p:cNvPr id="10" name="Рисунок 9" descr="IMG_20200619_1328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1628800"/>
            <a:ext cx="1998222" cy="2664296"/>
          </a:xfrm>
          <a:prstGeom prst="rect">
            <a:avLst/>
          </a:prstGeom>
        </p:spPr>
      </p:pic>
      <p:pic>
        <p:nvPicPr>
          <p:cNvPr id="11" name="Рисунок 10" descr="Screenshot_20200622_103215_com.android.gallery3d.jpg"/>
          <p:cNvPicPr>
            <a:picLocks noChangeAspect="1"/>
          </p:cNvPicPr>
          <p:nvPr/>
        </p:nvPicPr>
        <p:blipFill>
          <a:blip r:embed="rId8" cstate="print">
            <a:lum bright="-10000"/>
          </a:blip>
          <a:stretch>
            <a:fillRect/>
          </a:stretch>
        </p:blipFill>
        <p:spPr>
          <a:xfrm>
            <a:off x="3419872" y="1628800"/>
            <a:ext cx="2160240" cy="2736304"/>
          </a:xfrm>
          <a:prstGeom prst="rect">
            <a:avLst/>
          </a:prstGeom>
        </p:spPr>
      </p:pic>
      <p:pic>
        <p:nvPicPr>
          <p:cNvPr id="13" name="Рисунок 12" descr="Screenshot_20200622_103355_com.android.gallery3d.jpg"/>
          <p:cNvPicPr>
            <a:picLocks noChangeAspect="1"/>
          </p:cNvPicPr>
          <p:nvPr/>
        </p:nvPicPr>
        <p:blipFill>
          <a:blip r:embed="rId9" cstate="print">
            <a:lum bright="-10000"/>
          </a:blip>
          <a:srcRect t="32150" r="11326" b="33200"/>
          <a:stretch>
            <a:fillRect/>
          </a:stretch>
        </p:blipFill>
        <p:spPr>
          <a:xfrm>
            <a:off x="6084168" y="1628800"/>
            <a:ext cx="230425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4722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</a:spPr>
      <a:bodyPr rtlCol="0" anchor="ctr"/>
      <a:lstStyle>
        <a:defPPr algn="ctr">
          <a:defRPr sz="900" dirty="0">
            <a:solidFill>
              <a:schemeClr val="tx1"/>
            </a:solidFill>
            <a:latin typeface="Times New Roman" pitchFamily="18" charset="0"/>
            <a:cs typeface="Times New Roman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6306</TotalTime>
  <Words>1610</Words>
  <Application>Microsoft Office PowerPoint</Application>
  <PresentationFormat>Экран (4:3)</PresentationFormat>
  <Paragraphs>392</Paragraphs>
  <Slides>13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Тема Office</vt:lpstr>
      <vt:lpstr>1_Тема Office</vt:lpstr>
      <vt:lpstr>2_Тема Office</vt:lpstr>
      <vt:lpstr>think-cell Slide</vt:lpstr>
      <vt:lpstr>   Паспорт проекта «Оптимизация планирования самостоятельной игровой деятельности  детьми старшего дошкольного возраста посредством визуализации игрового пространства»    </vt:lpstr>
      <vt:lpstr>Команда проекта </vt:lpstr>
      <vt:lpstr>Презентация PowerPoint</vt:lpstr>
      <vt:lpstr>  </vt:lpstr>
      <vt:lpstr>Таблица «Анализ проблем»</vt:lpstr>
      <vt:lpstr>Разработка плана мероприятий План мероприятий «Оптимизация планирования самостоятельной игровой деятельности детьми старшего дошкольного  возраста посредством визуализации пространства»</vt:lpstr>
      <vt:lpstr>Презентация PowerPoint</vt:lpstr>
      <vt:lpstr>Презентация PowerPoint</vt:lpstr>
      <vt:lpstr>Достигнутые результаты (было и стало) </vt:lpstr>
      <vt:lpstr>Достигнутые результаты (было и стало) </vt:lpstr>
      <vt:lpstr>Достигнутые результаты (было и стало) </vt:lpstr>
      <vt:lpstr>Презентация PowerPoint</vt:lpstr>
      <vt:lpstr>Достигнутые результаты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elena</cp:lastModifiedBy>
  <cp:revision>315</cp:revision>
  <cp:lastPrinted>2020-10-19T07:26:58Z</cp:lastPrinted>
  <dcterms:created xsi:type="dcterms:W3CDTF">2018-08-20T14:01:12Z</dcterms:created>
  <dcterms:modified xsi:type="dcterms:W3CDTF">2020-10-23T05:56:04Z</dcterms:modified>
</cp:coreProperties>
</file>